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74" r:id="rId4"/>
    <p:sldId id="267" r:id="rId5"/>
    <p:sldId id="260" r:id="rId6"/>
    <p:sldId id="268" r:id="rId7"/>
    <p:sldId id="261" r:id="rId8"/>
    <p:sldId id="262" r:id="rId9"/>
    <p:sldId id="263" r:id="rId10"/>
    <p:sldId id="269" r:id="rId11"/>
    <p:sldId id="271" r:id="rId12"/>
    <p:sldId id="272" r:id="rId13"/>
    <p:sldId id="270" r:id="rId14"/>
    <p:sldId id="264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gical Operations" initials="LO" lastIdx="5" clrIdx="0">
    <p:extLst>
      <p:ext uri="{19B8F6BF-5375-455C-9EA6-DF929625EA0E}">
        <p15:presenceInfo xmlns:p15="http://schemas.microsoft.com/office/powerpoint/2012/main" userId="a176486238cec20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00"/>
    <a:srgbClr val="C2D1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7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2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Projections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Previous Version Sales $M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Marula</c:v>
                </c:pt>
                <c:pt idx="1">
                  <c:v>Totara</c:v>
                </c:pt>
                <c:pt idx="2">
                  <c:v>Sitka</c:v>
                </c:pt>
                <c:pt idx="3">
                  <c:v>Nolina</c:v>
                </c:pt>
                <c:pt idx="4">
                  <c:v>Parana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121.2</c:v>
                </c:pt>
                <c:pt idx="1">
                  <c:v>345.7</c:v>
                </c:pt>
                <c:pt idx="2">
                  <c:v>98.6</c:v>
                </c:pt>
                <c:pt idx="3">
                  <c:v>203.1</c:v>
                </c:pt>
                <c:pt idx="4">
                  <c:v>78.2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0C-436D-AF79-A410E7F531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Projected Sales $M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Marula</c:v>
                </c:pt>
                <c:pt idx="1">
                  <c:v>Totara</c:v>
                </c:pt>
                <c:pt idx="2">
                  <c:v>Sitka</c:v>
                </c:pt>
                <c:pt idx="3">
                  <c:v>Nolina</c:v>
                </c:pt>
                <c:pt idx="4">
                  <c:v>Parana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218.1</c:v>
                </c:pt>
                <c:pt idx="1">
                  <c:v>473.6</c:v>
                </c:pt>
                <c:pt idx="2">
                  <c:v>110.4</c:v>
                </c:pt>
                <c:pt idx="3">
                  <c:v>221.4</c:v>
                </c:pt>
                <c:pt idx="4">
                  <c:v>87.6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0C-436D-AF79-A410E7F531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68173880"/>
        <c:axId val="268174208"/>
      </c:barChart>
      <c:catAx>
        <c:axId val="268173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174208"/>
        <c:crosses val="autoZero"/>
        <c:auto val="1"/>
        <c:lblAlgn val="ctr"/>
        <c:lblOffset val="100"/>
        <c:noMultiLvlLbl val="0"/>
      </c:catAx>
      <c:valAx>
        <c:axId val="2681742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173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alpha val="5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Previous Market Share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5E0-48E4-AAB4-923CCFF019A5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5E0-48E4-AAB4-923CCFF019A5}"/>
              </c:ext>
            </c:extLst>
          </c:dPt>
          <c:cat>
            <c:strRef>
              <c:f>Sheet1!$A$1:$A$2</c:f>
              <c:strCache>
                <c:ptCount val="2"/>
                <c:pt idx="0">
                  <c:v>Develetech Sales</c:v>
                </c:pt>
                <c:pt idx="1">
                  <c:v>Remaining Market</c:v>
                </c:pt>
              </c:strCache>
            </c:strRef>
          </c:cat>
          <c:val>
            <c:numRef>
              <c:f>Sheet1!$B$1:$B$2</c:f>
              <c:numCache>
                <c:formatCode>General</c:formatCode>
                <c:ptCount val="2"/>
                <c:pt idx="0">
                  <c:v>18.2</c:v>
                </c:pt>
                <c:pt idx="1">
                  <c:v>81.8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E0-48E4-AAB4-923CCFF01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</c:spPr>
    </c:plotArea>
    <c:legend>
      <c:legendPos val="r"/>
      <c:layout>
        <c:manualLayout>
          <c:xMode val="edge"/>
          <c:yMode val="edge"/>
          <c:x val="0.66056624936271457"/>
          <c:y val="0.3349641456480757"/>
          <c:w val="0.22504820710360846"/>
          <c:h val="0.2366064749989392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dk1">
            <a:tint val="50000"/>
            <a:satMod val="300000"/>
          </a:schemeClr>
        </a:gs>
        <a:gs pos="35000">
          <a:schemeClr val="dk1">
            <a:tint val="37000"/>
            <a:satMod val="300000"/>
          </a:schemeClr>
        </a:gs>
        <a:gs pos="100000">
          <a:schemeClr val="dk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dk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en-US" sz="1000" b="0" i="0" u="none" strike="noStrike" kern="1200" baseline="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Projected Market Share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5E2-4BD4-B978-67C66E7F4EC4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55E2-4BD4-B978-67C66E7F4EC4}"/>
              </c:ext>
            </c:extLst>
          </c:dPt>
          <c:cat>
            <c:strRef>
              <c:f>Sheet1!$A$28:$A$29</c:f>
              <c:strCache>
                <c:ptCount val="2"/>
                <c:pt idx="0">
                  <c:v>Develetech Sales </c:v>
                </c:pt>
                <c:pt idx="1">
                  <c:v>Remaining Market</c:v>
                </c:pt>
              </c:strCache>
            </c:strRef>
          </c:cat>
          <c:val>
            <c:numRef>
              <c:f>Sheet1!$B$28:$B$29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5E2-4BD4-B978-67C66E7F4E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</c:spPr>
    </c:plotArea>
    <c:legend>
      <c:legendPos val="r"/>
      <c:layout>
        <c:manualLayout>
          <c:xMode val="edge"/>
          <c:yMode val="edge"/>
          <c:x val="0.69126169300779838"/>
          <c:y val="0.39962927266886089"/>
          <c:w val="0.24231439415396816"/>
          <c:h val="0.24917322834645667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dk1">
            <a:tint val="50000"/>
            <a:satMod val="300000"/>
          </a:schemeClr>
        </a:gs>
        <a:gs pos="35000">
          <a:schemeClr val="dk1">
            <a:tint val="37000"/>
            <a:satMod val="300000"/>
          </a:schemeClr>
        </a:gs>
        <a:gs pos="100000">
          <a:schemeClr val="dk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dk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en-US" sz="1000" b="0" i="0" u="none" strike="noStrike" kern="1200" baseline="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CCB7C-B6CF-4B32-8FE8-CA412291A09C}" type="datetimeFigureOut">
              <a:rPr lang="en-US" smtClean="0"/>
              <a:t>6/7/2019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F8103D-9E1D-4905-9D18-05CE245CC3E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442667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5D6A20-22A6-484C-9356-7C881434242C}" type="datetimeFigureOut">
              <a:rPr lang="en-US" smtClean="0"/>
              <a:t>6/7/2019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838200"/>
            <a:ext cx="5010150" cy="2819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3886200"/>
            <a:ext cx="5486400" cy="4572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A4878-FDE7-4851-AA90-1CE295DD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27418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3925" y="838200"/>
            <a:ext cx="5010150" cy="2819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13664D3-F719-4A22-8307-B43217227B1D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A4878-FDE7-4851-AA90-1CE295DD1B4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29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73813-AC12-41D9-BBB4-B7ECC6C979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25311" y="6416675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6/7/2019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2B3014-0C27-462D-9BAE-11ACD3531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9801" y="6416674"/>
            <a:ext cx="6239309" cy="365125"/>
          </a:xfrm>
        </p:spPr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B1CB5D-0158-49A3-A1CB-02B3C2BFE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4711" y="6416673"/>
            <a:ext cx="771089" cy="365125"/>
          </a:xfrm>
        </p:spPr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371762"/>
      </p:ext>
    </p:extLst>
  </p:cSld>
  <p:clrMapOvr>
    <a:masterClrMapping/>
  </p:clrMapOvr>
  <p:transition spd="slow" advTm="2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29211-6E92-4925-A565-FCEBA3495B1E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692536"/>
      </p:ext>
    </p:extLst>
  </p:cSld>
  <p:clrMapOvr>
    <a:masterClrMapping/>
  </p:clrMapOvr>
  <p:transition spd="slow" advTm="2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450269"/>
      </p:ext>
    </p:extLst>
  </p:cSld>
  <p:clrMapOvr>
    <a:masterClrMapping/>
  </p:clrMapOvr>
  <p:transition spd="slow" advTm="2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08516"/>
      </p:ext>
    </p:extLst>
  </p:cSld>
  <p:clrMapOvr>
    <a:masterClrMapping/>
  </p:clrMapOvr>
  <p:transition spd="slow" advTm="2000">
    <p:push dir="u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1985924"/>
      </p:ext>
    </p:extLst>
  </p:cSld>
  <p:clrMapOvr>
    <a:masterClrMapping/>
  </p:clrMapOvr>
  <p:transition spd="slow" advTm="2000">
    <p:push dir="u"/>
  </p:transition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503469"/>
      </p:ext>
    </p:extLst>
  </p:cSld>
  <p:clrMapOvr>
    <a:masterClrMapping/>
  </p:clrMapOvr>
  <p:transition spd="slow" advTm="2000">
    <p:push dir="u"/>
  </p:transition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397994"/>
      </p:ext>
    </p:extLst>
  </p:cSld>
  <p:clrMapOvr>
    <a:masterClrMapping/>
  </p:clrMapOvr>
  <p:transition spd="slow" advTm="2000">
    <p:push dir="u"/>
  </p:transition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07200"/>
      </p:ext>
    </p:extLst>
  </p:cSld>
  <p:clrMapOvr>
    <a:masterClrMapping/>
  </p:clrMapOvr>
  <p:transition spd="slow" advTm="2000">
    <p:push dir="u"/>
  </p:transition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C4C5E-092B-4C8A-9AB8-A7F4932F8FF3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406362"/>
      </p:ext>
    </p:extLst>
  </p:cSld>
  <p:clrMapOvr>
    <a:masterClrMapping/>
  </p:clrMapOvr>
  <p:transition spd="slow" advTm="200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AC118-67FA-4F16-A8F1-B556B8784568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4997"/>
      </p:ext>
    </p:extLst>
  </p:cSld>
  <p:clrMapOvr>
    <a:masterClrMapping/>
  </p:clrMapOvr>
  <p:transition spd="slow" advTm="200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1141414" y="2249487"/>
            <a:ext cx="990599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CDFF1A-B503-4C77-9B5C-0E42429EB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9C2B95-0B5A-4FDA-8EE0-33521FBB0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6/7/2019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5662F9-9DE0-4D5A-B449-ACA68E5AB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8112A9-9A53-4318-BE36-C9EFC3FA3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763512"/>
      </p:ext>
    </p:extLst>
  </p:cSld>
  <p:clrMapOvr>
    <a:masterClrMapping/>
  </p:clrMapOvr>
  <p:transition spd="slow" advTm="2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070E-2F8C-4414-B17F-5FBDFB2E310B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48007"/>
      </p:ext>
    </p:extLst>
  </p:cSld>
  <p:clrMapOvr>
    <a:masterClrMapping/>
  </p:clrMapOvr>
  <p:transition spd="slow" advTm="2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1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0857-8554-48B2-9D0D-A2AA8ECF3BB0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3AC8582-C6E6-4B6A-A39A-B0E3B904F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5694399"/>
      </p:ext>
    </p:extLst>
  </p:cSld>
  <p:clrMapOvr>
    <a:masterClrMapping/>
  </p:clrMapOvr>
  <p:transition spd="slow" advTm="200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8537" y="2249486"/>
            <a:ext cx="45812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1" y="3073399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69323" y="2249485"/>
            <a:ext cx="4578087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9"/>
            <a:ext cx="487521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3A50-5564-4144-B108-E2DAC47AB7E0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E988FA5-A7EB-4A36-AA2F-0C64AC276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063354"/>
      </p:ext>
    </p:extLst>
  </p:cSld>
  <p:clrMapOvr>
    <a:masterClrMapping/>
  </p:clrMapOvr>
  <p:transition spd="slow" advTm="20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1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41412" y="3360263"/>
            <a:ext cx="3195243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8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4767" y="3363435"/>
            <a:ext cx="3185277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3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3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727DCA-BFE9-4F87-9156-3D2439D1D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4" y="809019"/>
            <a:ext cx="9905999" cy="177336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1797389"/>
      </p:ext>
    </p:extLst>
  </p:cSld>
  <p:clrMapOvr>
    <a:masterClrMapping/>
  </p:clrMapOvr>
  <p:transition spd="slow" advTm="2000">
    <p:push dir="u"/>
  </p:transition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F1CD37-8872-42D9-8512-BE29BDE54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93E5-FA00-4B97-8596-9412BF931EBE}" type="datetime1">
              <a:rPr lang="en-US" smtClean="0"/>
              <a:t>6/7/2019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4DB15D-D459-478C-B64A-985B7F4D6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0AD998-30E3-4B07-B36A-B10E0CD3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57C38722-C890-4B81-9126-FE9D0F7FFDEC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141411" y="685800"/>
            <a:ext cx="5856721" cy="3886200"/>
          </a:xfr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5AB65-23D1-4D68-95E1-A54F4C5D5F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41411" y="4762500"/>
            <a:ext cx="5856720" cy="12954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5EB8F3-74BB-4C41-9087-28632239B6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2" r="19281"/>
          <a:stretch/>
        </p:blipFill>
        <p:spPr>
          <a:xfrm>
            <a:off x="9448800" y="1844673"/>
            <a:ext cx="2057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808973"/>
      </p:ext>
    </p:extLst>
  </p:cSld>
  <p:clrMapOvr>
    <a:masterClrMapping/>
  </p:clrMapOvr>
  <p:transition spd="slow" advTm="2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8B3C4-D791-4F70-B86D-18967F9540E3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45697"/>
      </p:ext>
    </p:extLst>
  </p:cSld>
  <p:clrMapOvr>
    <a:masterClrMapping/>
  </p:clrMapOvr>
  <p:transition spd="slow" advTm="2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0857-8554-48B2-9D0D-A2AA8ECF3BB0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421909"/>
      </p:ext>
    </p:extLst>
  </p:cSld>
  <p:clrMapOvr>
    <a:masterClrMapping/>
  </p:clrMapOvr>
  <p:transition spd="slow" advTm="2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3A50-5564-4144-B108-E2DAC47AB7E0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06202"/>
      </p:ext>
    </p:extLst>
  </p:cSld>
  <p:clrMapOvr>
    <a:masterClrMapping/>
  </p:clrMapOvr>
  <p:transition spd="slow" advTm="2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35F0-0D37-448E-8FE4-4468589E0CC2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078182"/>
      </p:ext>
    </p:extLst>
  </p:cSld>
  <p:clrMapOvr>
    <a:masterClrMapping/>
  </p:clrMapOvr>
  <p:transition spd="slow" advTm="2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CF0CA-37B2-4886-845B-59E990F52E36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005998"/>
      </p:ext>
    </p:extLst>
  </p:cSld>
  <p:clrMapOvr>
    <a:masterClrMapping/>
  </p:clrMapOvr>
  <p:transition spd="slow" advTm="2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No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CF0CA-37B2-4886-845B-59E990F52E36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7A9F97-76A8-4666-BF4B-892AFBB430D6}"/>
              </a:ext>
            </a:extLst>
          </p:cNvPr>
          <p:cNvGrpSpPr/>
          <p:nvPr userDrawn="1"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4A93974-C352-4B3F-9E0D-22AEDFD8305D}"/>
                </a:ext>
              </a:extLst>
            </p:cNvPr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8" name="Rectangle 5">
                <a:extLst>
                  <a:ext uri="{FF2B5EF4-FFF2-40B4-BE49-F238E27FC236}">
                    <a16:creationId xmlns:a16="http://schemas.microsoft.com/office/drawing/2014/main" id="{42FA9F78-7B54-4E5F-8BC8-CC42A8AF4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9E62A268-CCAC-48AE-974B-BDEA9DE355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CDD1DC59-30F8-46A5-BED8-2488A79D63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DC45FCCE-603E-4FB6-86EF-D6783B18E8FA}"/>
                  </a:ext>
                </a:extLst>
              </p:cNvPr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A52C0E13-6567-407C-9C50-0E0D2A6CC1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id="{4E5C623F-F08C-435C-8438-B16722C6E8D4}"/>
                  </a:ext>
                </a:extLst>
              </p:cNvPr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11">
                <a:extLst>
                  <a:ext uri="{FF2B5EF4-FFF2-40B4-BE49-F238E27FC236}">
                    <a16:creationId xmlns:a16="http://schemas.microsoft.com/office/drawing/2014/main" id="{E9A9BB7F-7E2B-42F4-A255-4D43CF6D3FA4}"/>
                  </a:ext>
                </a:extLst>
              </p:cNvPr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12">
                <a:extLst>
                  <a:ext uri="{FF2B5EF4-FFF2-40B4-BE49-F238E27FC236}">
                    <a16:creationId xmlns:a16="http://schemas.microsoft.com/office/drawing/2014/main" id="{93BBA9A7-A66F-4E29-8332-9CEF524AE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3">
                <a:extLst>
                  <a:ext uri="{FF2B5EF4-FFF2-40B4-BE49-F238E27FC236}">
                    <a16:creationId xmlns:a16="http://schemas.microsoft.com/office/drawing/2014/main" id="{8BE12C7B-F87B-497F-A325-3CA99FDB88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4">
                <a:extLst>
                  <a:ext uri="{FF2B5EF4-FFF2-40B4-BE49-F238E27FC236}">
                    <a16:creationId xmlns:a16="http://schemas.microsoft.com/office/drawing/2014/main" id="{BE7915B5-F81A-488B-8DBA-5F5E44154411}"/>
                  </a:ext>
                </a:extLst>
              </p:cNvPr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5">
                <a:extLst>
                  <a:ext uri="{FF2B5EF4-FFF2-40B4-BE49-F238E27FC236}">
                    <a16:creationId xmlns:a16="http://schemas.microsoft.com/office/drawing/2014/main" id="{2946BE65-FD45-4AF9-8D35-BB41B16410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Line 16">
                <a:extLst>
                  <a:ext uri="{FF2B5EF4-FFF2-40B4-BE49-F238E27FC236}">
                    <a16:creationId xmlns:a16="http://schemas.microsoft.com/office/drawing/2014/main" id="{715F790E-2046-40D9-A344-585A73D0DB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0" name="Freeform 17">
                <a:extLst>
                  <a:ext uri="{FF2B5EF4-FFF2-40B4-BE49-F238E27FC236}">
                    <a16:creationId xmlns:a16="http://schemas.microsoft.com/office/drawing/2014/main" id="{11CDCCAE-3F01-4827-B14F-77305DF8DD79}"/>
                  </a:ext>
                </a:extLst>
              </p:cNvPr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8">
                <a:extLst>
                  <a:ext uri="{FF2B5EF4-FFF2-40B4-BE49-F238E27FC236}">
                    <a16:creationId xmlns:a16="http://schemas.microsoft.com/office/drawing/2014/main" id="{ADED520C-DCCE-4D6F-A273-A75244F7362F}"/>
                  </a:ext>
                </a:extLst>
              </p:cNvPr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9">
                <a:extLst>
                  <a:ext uri="{FF2B5EF4-FFF2-40B4-BE49-F238E27FC236}">
                    <a16:creationId xmlns:a16="http://schemas.microsoft.com/office/drawing/2014/main" id="{E09BB5F5-EF3C-4F30-A3D1-97249CB60217}"/>
                  </a:ext>
                </a:extLst>
              </p:cNvPr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20">
                <a:extLst>
                  <a:ext uri="{FF2B5EF4-FFF2-40B4-BE49-F238E27FC236}">
                    <a16:creationId xmlns:a16="http://schemas.microsoft.com/office/drawing/2014/main" id="{FDC7C343-67A3-49A1-AD96-FDE1283D9B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Rectangle 21">
                <a:extLst>
                  <a:ext uri="{FF2B5EF4-FFF2-40B4-BE49-F238E27FC236}">
                    <a16:creationId xmlns:a16="http://schemas.microsoft.com/office/drawing/2014/main" id="{855392E4-3BB2-4EE1-9354-3B8931A30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22">
                <a:extLst>
                  <a:ext uri="{FF2B5EF4-FFF2-40B4-BE49-F238E27FC236}">
                    <a16:creationId xmlns:a16="http://schemas.microsoft.com/office/drawing/2014/main" id="{1100359F-76B0-40FD-8F02-EE9E3262EBE5}"/>
                  </a:ext>
                </a:extLst>
              </p:cNvPr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3">
                <a:extLst>
                  <a:ext uri="{FF2B5EF4-FFF2-40B4-BE49-F238E27FC236}">
                    <a16:creationId xmlns:a16="http://schemas.microsoft.com/office/drawing/2014/main" id="{8EEA50BE-14CD-4305-927B-0D03C0CE18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24">
                <a:extLst>
                  <a:ext uri="{FF2B5EF4-FFF2-40B4-BE49-F238E27FC236}">
                    <a16:creationId xmlns:a16="http://schemas.microsoft.com/office/drawing/2014/main" id="{1F792664-D6CB-40C4-9519-42D63102537E}"/>
                  </a:ext>
                </a:extLst>
              </p:cNvPr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5">
                <a:extLst>
                  <a:ext uri="{FF2B5EF4-FFF2-40B4-BE49-F238E27FC236}">
                    <a16:creationId xmlns:a16="http://schemas.microsoft.com/office/drawing/2014/main" id="{5E4F2FEC-30AA-4F3B-B552-995036BE5F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6">
                <a:extLst>
                  <a:ext uri="{FF2B5EF4-FFF2-40B4-BE49-F238E27FC236}">
                    <a16:creationId xmlns:a16="http://schemas.microsoft.com/office/drawing/2014/main" id="{DD951CD5-1ACE-4D4E-ACFC-F07271F3BF25}"/>
                  </a:ext>
                </a:extLst>
              </p:cNvPr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7">
                <a:extLst>
                  <a:ext uri="{FF2B5EF4-FFF2-40B4-BE49-F238E27FC236}">
                    <a16:creationId xmlns:a16="http://schemas.microsoft.com/office/drawing/2014/main" id="{9350933E-090D-4165-A3AD-A3843FEE0256}"/>
                  </a:ext>
                </a:extLst>
              </p:cNvPr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8">
                <a:extLst>
                  <a:ext uri="{FF2B5EF4-FFF2-40B4-BE49-F238E27FC236}">
                    <a16:creationId xmlns:a16="http://schemas.microsoft.com/office/drawing/2014/main" id="{4B3B5C22-6FE0-4F56-B72A-5867B2E673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9">
                <a:extLst>
                  <a:ext uri="{FF2B5EF4-FFF2-40B4-BE49-F238E27FC236}">
                    <a16:creationId xmlns:a16="http://schemas.microsoft.com/office/drawing/2014/main" id="{60EFFE8F-68C1-4BC7-8943-9CD6319DC3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30">
                <a:extLst>
                  <a:ext uri="{FF2B5EF4-FFF2-40B4-BE49-F238E27FC236}">
                    <a16:creationId xmlns:a16="http://schemas.microsoft.com/office/drawing/2014/main" id="{DB9C8C8C-5550-4831-AF1C-F93EBD62DCAD}"/>
                  </a:ext>
                </a:extLst>
              </p:cNvPr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31">
                <a:extLst>
                  <a:ext uri="{FF2B5EF4-FFF2-40B4-BE49-F238E27FC236}">
                    <a16:creationId xmlns:a16="http://schemas.microsoft.com/office/drawing/2014/main" id="{C672E4DA-411F-43EA-BDA4-5B9664C2DB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60C690D-3695-41D7-B657-131A874C4A2B}"/>
                </a:ext>
              </a:extLst>
            </p:cNvPr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8" name="Freeform 32">
                <a:extLst>
                  <a:ext uri="{FF2B5EF4-FFF2-40B4-BE49-F238E27FC236}">
                    <a16:creationId xmlns:a16="http://schemas.microsoft.com/office/drawing/2014/main" id="{B1C9B07A-07D1-4081-93A4-C6E040EE6A46}"/>
                  </a:ext>
                </a:extLst>
              </p:cNvPr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" name="Freeform 33">
                <a:extLst>
                  <a:ext uri="{FF2B5EF4-FFF2-40B4-BE49-F238E27FC236}">
                    <a16:creationId xmlns:a16="http://schemas.microsoft.com/office/drawing/2014/main" id="{91505487-618C-4959-AB9E-F40DBA1C9F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" name="Freeform 34">
                <a:extLst>
                  <a:ext uri="{FF2B5EF4-FFF2-40B4-BE49-F238E27FC236}">
                    <a16:creationId xmlns:a16="http://schemas.microsoft.com/office/drawing/2014/main" id="{B8A1AF23-0176-4B8A-857C-19ACDBB92A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1" name="Freeform 35">
                <a:extLst>
                  <a:ext uri="{FF2B5EF4-FFF2-40B4-BE49-F238E27FC236}">
                    <a16:creationId xmlns:a16="http://schemas.microsoft.com/office/drawing/2014/main" id="{BFF22220-2599-4D4C-A66C-FD6005D79766}"/>
                  </a:ext>
                </a:extLst>
              </p:cNvPr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6">
                <a:extLst>
                  <a:ext uri="{FF2B5EF4-FFF2-40B4-BE49-F238E27FC236}">
                    <a16:creationId xmlns:a16="http://schemas.microsoft.com/office/drawing/2014/main" id="{137677F3-A249-4F62-9364-2968B430FC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7">
                <a:extLst>
                  <a:ext uri="{FF2B5EF4-FFF2-40B4-BE49-F238E27FC236}">
                    <a16:creationId xmlns:a16="http://schemas.microsoft.com/office/drawing/2014/main" id="{366F459C-C803-48F1-B078-D43EA4C269FA}"/>
                  </a:ext>
                </a:extLst>
              </p:cNvPr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8">
                <a:extLst>
                  <a:ext uri="{FF2B5EF4-FFF2-40B4-BE49-F238E27FC236}">
                    <a16:creationId xmlns:a16="http://schemas.microsoft.com/office/drawing/2014/main" id="{8C783082-2693-4245-9793-9E5163E1FD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9">
                <a:extLst>
                  <a:ext uri="{FF2B5EF4-FFF2-40B4-BE49-F238E27FC236}">
                    <a16:creationId xmlns:a16="http://schemas.microsoft.com/office/drawing/2014/main" id="{E7B635FF-3483-459B-A21C-7B0FA7A9A06A}"/>
                  </a:ext>
                </a:extLst>
              </p:cNvPr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40">
                <a:extLst>
                  <a:ext uri="{FF2B5EF4-FFF2-40B4-BE49-F238E27FC236}">
                    <a16:creationId xmlns:a16="http://schemas.microsoft.com/office/drawing/2014/main" id="{D3835D51-B480-49E0-8CE0-D5B19DF8D0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Rectangle 41">
                <a:extLst>
                  <a:ext uri="{FF2B5EF4-FFF2-40B4-BE49-F238E27FC236}">
                    <a16:creationId xmlns:a16="http://schemas.microsoft.com/office/drawing/2014/main" id="{E1D4E4DC-BCBA-4433-B0CA-75525195DC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</p:spTree>
    <p:extLst>
      <p:ext uri="{BB962C8B-B14F-4D97-AF65-F5344CB8AC3E}">
        <p14:creationId xmlns:p14="http://schemas.microsoft.com/office/powerpoint/2010/main" val="1879991463"/>
      </p:ext>
    </p:extLst>
  </p:cSld>
  <p:clrMapOvr>
    <a:masterClrMapping/>
  </p:clrMapOvr>
  <p:transition spd="slow" advTm="2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0E39B-6790-46E2-9139-95A02672AA2F}" type="datetime1">
              <a:rPr lang="en-US" smtClean="0"/>
              <a:t>6/7/2019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325152"/>
      </p:ext>
    </p:extLst>
  </p:cSld>
  <p:clrMapOvr>
    <a:masterClrMapping/>
  </p:clrMapOvr>
  <p:transition spd="slow" advTm="2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5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631550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6/7/2019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6416674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6416673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1A9AE035-5D8A-4F85-9FCC-265E04B05D96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989" y="615597"/>
            <a:ext cx="3535680" cy="90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78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96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62" r:id="rId19"/>
    <p:sldLayoutId id="2147483664" r:id="rId20"/>
    <p:sldLayoutId id="2147483665" r:id="rId21"/>
    <p:sldLayoutId id="2147483674" r:id="rId22"/>
    <p:sldLayoutId id="2147483697" r:id="rId23"/>
  </p:sldLayoutIdLst>
  <p:transition spd="slow" advTm="2000">
    <p:push dir="u"/>
  </p:transition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Product Launch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What I need to know</a:t>
            </a:r>
          </a:p>
        </p:txBody>
      </p:sp>
    </p:spTree>
    <p:extLst>
      <p:ext uri="{BB962C8B-B14F-4D97-AF65-F5344CB8AC3E}">
        <p14:creationId xmlns:p14="http://schemas.microsoft.com/office/powerpoint/2010/main" val="2222744917"/>
      </p:ext>
    </p:extLst>
  </p:cSld>
  <p:clrMapOvr>
    <a:masterClrMapping/>
  </p:clrMapOvr>
  <p:transition spd="slow" advTm="2000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43D9D-E5D5-467D-9A2F-7583E8723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Projections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1B5623-86E2-4297-9C5D-709F17307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D180E5-AA9A-452C-901C-68CAE4FE4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10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A7D5980-BDD5-4E70-BC64-C18A546D568C}"/>
              </a:ext>
            </a:extLst>
          </p:cNvPr>
          <p:cNvGraphicFramePr>
            <a:graphicFrameLocks noGrp="1"/>
          </p:cNvGraphicFramePr>
          <p:nvPr/>
        </p:nvGraphicFramePr>
        <p:xfrm>
          <a:off x="545232" y="1981200"/>
          <a:ext cx="11101536" cy="3566161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775384">
                  <a:extLst>
                    <a:ext uri="{9D8B030D-6E8A-4147-A177-3AD203B41FA5}">
                      <a16:colId xmlns:a16="http://schemas.microsoft.com/office/drawing/2014/main" val="613994578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3021935063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3200500427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1821251376"/>
                    </a:ext>
                  </a:extLst>
                </a:gridCol>
              </a:tblGrid>
              <a:tr h="9296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Product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Previous  Version Sales $M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Projected Sales $M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Over/Under %</a:t>
                      </a:r>
                    </a:p>
                  </a:txBody>
                  <a:tcPr marL="124891" marR="124891" marT="62448" marB="62448" anchor="ctr"/>
                </a:tc>
                <a:extLst>
                  <a:ext uri="{0D108BD9-81ED-4DB2-BD59-A6C34878D82A}">
                    <a16:rowId xmlns:a16="http://schemas.microsoft.com/office/drawing/2014/main" val="1879182277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Marula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121.2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218.1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+80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108066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Totara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345.7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473.6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+37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3252813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Sitka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98.6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110.4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055114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Nolina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203.1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221.4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620299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Parana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78.2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87.6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4169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788190"/>
      </p:ext>
    </p:extLst>
  </p:cSld>
  <p:clrMapOvr>
    <a:masterClrMapping/>
  </p:clrMapOvr>
  <p:transition spd="slow" advTm="2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CE7235-6565-408C-89A7-59CD01C94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777111-DAF1-4620-ABE5-DE7191DEE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11</a:t>
            </a:fld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44BEB09-F0E4-4341-8D53-A0B422205D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1547132"/>
          <a:ext cx="7315200" cy="4876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6940326"/>
      </p:ext>
    </p:extLst>
  </p:cSld>
  <p:clrMapOvr>
    <a:masterClrMapping/>
  </p:clrMapOvr>
  <p:transition spd="slow" advTm="2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B015C-138D-4CA6-9488-7206EC302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share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187DB-87BC-4550-ACA7-A0F66FF39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85AAE-C042-446C-87B9-9F62207A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12</a:t>
            </a:fld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1141413" y="2249488"/>
          <a:ext cx="4878387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3BB82A0D-C38F-43A6-82DA-EDFFFC64AA4A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172200" y="2249488"/>
          <a:ext cx="4875213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0261543"/>
      </p:ext>
    </p:extLst>
  </p:cSld>
  <p:clrMapOvr>
    <a:masterClrMapping/>
  </p:clrMapOvr>
  <p:transition spd="slow" advTm="2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1C844-63B7-4C4F-A801-447387AF0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Who’s who?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A640D5-099C-4EC2-9AFD-89E826EF5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446DDC-D4E6-47D1-BA23-76594C52E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61AEF2-0B7B-4852-95B6-D9F2B4163C4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313185" y="1905000"/>
            <a:ext cx="7565630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017980"/>
      </p:ext>
    </p:extLst>
  </p:cSld>
  <p:clrMapOvr>
    <a:masterClrMapping/>
  </p:clrMapOvr>
  <p:transition spd="slow" advTm="2000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34440" y="619125"/>
            <a:ext cx="6315075" cy="1477963"/>
          </a:xfrm>
        </p:spPr>
        <p:txBody>
          <a:bodyPr/>
          <a:lstStyle/>
          <a:p>
            <a:r>
              <a:rPr lang="en-US" dirty="0"/>
              <a:t>New Visions Now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260" y="2862262"/>
            <a:ext cx="6666541" cy="1709738"/>
          </a:xfrm>
          <a:prstGeom prst="rect">
            <a:avLst/>
          </a:prstGeom>
        </p:spPr>
      </p:pic>
      <p:pic>
        <p:nvPicPr>
          <p:cNvPr id="14" name="celebrate">
            <a:hlinkClick r:id="" action="ppaction://media"/>
            <a:extLst>
              <a:ext uri="{FF2B5EF4-FFF2-40B4-BE49-F238E27FC236}">
                <a16:creationId xmlns:a16="http://schemas.microsoft.com/office/drawing/2014/main" id="{9A192B7D-48FE-4B6C-9E65-21C0EC3909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83.5827"/>
                  <p14:fade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5154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904769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Spring lineup is here!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Ready!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505013"/>
      </p:ext>
    </p:extLst>
  </p:cSld>
  <p:clrMapOvr>
    <a:masterClrMapping/>
  </p:clrMapOvr>
  <p:transition spd="slow" advTm="2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5C81082-7BBB-4BF3-9A5F-AC6E5C77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199055-8503-486B-8B26-3CB80273A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3</a:t>
            </a:fld>
            <a:endParaRPr lang="en-US"/>
          </a:p>
        </p:txBody>
      </p:sp>
      <p:pic>
        <p:nvPicPr>
          <p:cNvPr id="7" name="Video Dev">
            <a:hlinkClick r:id="" action="ppaction://media"/>
            <a:extLst>
              <a:ext uri="{FF2B5EF4-FFF2-40B4-BE49-F238E27FC236}">
                <a16:creationId xmlns:a16="http://schemas.microsoft.com/office/drawing/2014/main" id="{4DCCE0FF-6832-4A31-9122-C70FB18B48AA}"/>
              </a:ext>
            </a:extLst>
          </p:cNvPr>
          <p:cNvPicPr>
            <a:picLocks noGrp="1" noChangeAspect="1"/>
          </p:cNvPicPr>
          <p:nvPr>
            <p:ph type="media" sz="quarter" idx="13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606" end="1858"/>
                  <p14:fade in="500" out="500"/>
                  <p14:bmkLst>
                    <p14:bmk name="Bookmark 1" time="12239.8649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1189035"/>
            <a:ext cx="6858000" cy="5143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9180524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Products!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85AC163-FB20-4C8A-8476-75B22FA282B1}"/>
              </a:ext>
            </a:extLst>
          </p:cNvPr>
          <p:cNvSpPr/>
          <p:nvPr/>
        </p:nvSpPr>
        <p:spPr>
          <a:xfrm>
            <a:off x="691611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The Marula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84F865E-DF0B-4A62-A037-CA5489735D1D}"/>
              </a:ext>
            </a:extLst>
          </p:cNvPr>
          <p:cNvSpPr/>
          <p:nvPr/>
        </p:nvSpPr>
        <p:spPr>
          <a:xfrm>
            <a:off x="895550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Our lightest, fastest, most powerful tablet yet. 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C1FB2D8-D7FB-41B3-9EBA-1FEB29B5B308}"/>
              </a:ext>
            </a:extLst>
          </p:cNvPr>
          <p:cNvSpPr/>
          <p:nvPr/>
        </p:nvSpPr>
        <p:spPr>
          <a:xfrm>
            <a:off x="2883957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The Totara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418BDCB-B742-4C13-B5EF-49A5F90956FD}"/>
              </a:ext>
            </a:extLst>
          </p:cNvPr>
          <p:cNvSpPr/>
          <p:nvPr/>
        </p:nvSpPr>
        <p:spPr>
          <a:xfrm>
            <a:off x="3087897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lightning-fast mobile phone that supports our new Integrated Gaming Platform (IGP).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D801320-06C0-4F32-A8F8-EC292C32F09E}"/>
              </a:ext>
            </a:extLst>
          </p:cNvPr>
          <p:cNvSpPr/>
          <p:nvPr/>
        </p:nvSpPr>
        <p:spPr>
          <a:xfrm>
            <a:off x="5076304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Sitka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98F5196-68F2-4FB8-B24E-DF58B16C447E}"/>
              </a:ext>
            </a:extLst>
          </p:cNvPr>
          <p:cNvSpPr/>
          <p:nvPr/>
        </p:nvSpPr>
        <p:spPr>
          <a:xfrm>
            <a:off x="5280243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most advanced web-based TV experience on the market.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1CE578E-FDE3-405E-8414-E6DE1A19270A}"/>
              </a:ext>
            </a:extLst>
          </p:cNvPr>
          <p:cNvSpPr/>
          <p:nvPr/>
        </p:nvSpPr>
        <p:spPr>
          <a:xfrm>
            <a:off x="7268650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Nolina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B08F898-417A-4C91-80FE-9A0F5118B2BE}"/>
              </a:ext>
            </a:extLst>
          </p:cNvPr>
          <p:cNvSpPr/>
          <p:nvPr/>
        </p:nvSpPr>
        <p:spPr>
          <a:xfrm>
            <a:off x="7472589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laptop that’s powerful for IGP gaming and smart for work.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748A852-78F5-4C77-A642-40D20CFBFEBB}"/>
              </a:ext>
            </a:extLst>
          </p:cNvPr>
          <p:cNvSpPr/>
          <p:nvPr/>
        </p:nvSpPr>
        <p:spPr>
          <a:xfrm>
            <a:off x="9460996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Parana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E868BA6-10A9-4D6A-BFFE-76E66366E3DC}"/>
              </a:ext>
            </a:extLst>
          </p:cNvPr>
          <p:cNvSpPr/>
          <p:nvPr/>
        </p:nvSpPr>
        <p:spPr>
          <a:xfrm>
            <a:off x="9664935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center of the IGP system.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8314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This means to 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to Know Our New Family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06065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CED1A-2CD3-4585-9DAE-F60C4F8A7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C89F00-8446-4B19-9AA1-0C2CEDF2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334455-65C0-4C18-9B92-BF7AC988C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7E2795-FF84-413A-9665-5803FD4F13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10"/>
          <a:stretch/>
        </p:blipFill>
        <p:spPr>
          <a:xfrm>
            <a:off x="891216" y="1828800"/>
            <a:ext cx="10409567" cy="399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368303"/>
      </p:ext>
    </p:extLst>
  </p:cSld>
  <p:clrMapOvr>
    <a:masterClrMapping/>
  </p:clrMapOvr>
  <p:transition spd="slow" advTm="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 Them 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0572" y="2249487"/>
            <a:ext cx="10821988" cy="3541714"/>
          </a:xfrm>
        </p:spPr>
        <p:txBody>
          <a:bodyPr>
            <a:normAutofit/>
          </a:bodyPr>
          <a:lstStyle/>
          <a:p>
            <a:r>
              <a:rPr lang="en-US" dirty="0"/>
              <a:t>Product information is in the Releases folder on your department’s shared drive</a:t>
            </a:r>
          </a:p>
          <a:p>
            <a:r>
              <a:rPr lang="en-US" dirty="0"/>
              <a:t>Selling points and branding information are in the Marketing folder</a:t>
            </a:r>
          </a:p>
          <a:p>
            <a:r>
              <a:rPr lang="en-US" dirty="0"/>
              <a:t>The Wiki will have the latest updates—check often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9" name="Graphic 8" descr="Information">
            <a:extLst>
              <a:ext uri="{FF2B5EF4-FFF2-40B4-BE49-F238E27FC236}">
                <a16:creationId xmlns:a16="http://schemas.microsoft.com/office/drawing/2014/main" id="{17EEE3B4-01DF-4313-B8AE-18F952120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3660" y="3657600"/>
            <a:ext cx="2971800" cy="2971800"/>
          </a:xfrm>
          <a:prstGeom prst="rect">
            <a:avLst/>
          </a:prstGeo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403309113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5B9ED87-BCF8-4CD2-A4F9-9D1CB5479C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" b="15743"/>
          <a:stretch/>
        </p:blipFill>
        <p:spPr>
          <a:xfrm>
            <a:off x="0" y="-237077"/>
            <a:ext cx="13034962" cy="733215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3188" y="1658144"/>
            <a:ext cx="9906000" cy="3541712"/>
          </a:xfrm>
        </p:spPr>
        <p:txBody>
          <a:bodyPr/>
          <a:lstStyle/>
          <a:p>
            <a:r>
              <a:rPr lang="en-US" dirty="0"/>
              <a:t>All existing clients—starting tomorrow</a:t>
            </a:r>
          </a:p>
          <a:p>
            <a:r>
              <a:rPr lang="en-US" dirty="0"/>
              <a:t>Potential new clients—starting early next week</a:t>
            </a:r>
          </a:p>
          <a:p>
            <a:r>
              <a:rPr lang="en-US" dirty="0"/>
              <a:t>Media outlets—this Wednesday</a:t>
            </a:r>
          </a:p>
          <a:p>
            <a:r>
              <a:rPr lang="en-US" dirty="0"/>
              <a:t>Friends and family—ASAP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2406" y="146051"/>
            <a:ext cx="6315075" cy="1477963"/>
          </a:xfrm>
        </p:spPr>
        <p:txBody>
          <a:bodyPr/>
          <a:lstStyle/>
          <a:p>
            <a:r>
              <a:rPr lang="en-US" dirty="0"/>
              <a:t>Start talking Them 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71890D-0328-485E-825C-30EE5A41A0B5}"/>
              </a:ext>
            </a:extLst>
          </p:cNvPr>
          <p:cNvSpPr txBox="1"/>
          <p:nvPr/>
        </p:nvSpPr>
        <p:spPr>
          <a:xfrm>
            <a:off x="1600200" y="3998531"/>
            <a:ext cx="2543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6D00"/>
                </a:solidFill>
              </a:rPr>
              <a:t>Start the Buzz Now!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5119281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B73C15C-8721-461A-8883-CDAE668402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6933" y="0"/>
            <a:ext cx="12208933" cy="686752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82880" y="1645920"/>
            <a:ext cx="9906000" cy="3541713"/>
          </a:xfrm>
        </p:spPr>
        <p:txBody>
          <a:bodyPr/>
          <a:lstStyle/>
          <a:p>
            <a:r>
              <a:rPr lang="en-US" dirty="0"/>
              <a:t>Projected sales are huge</a:t>
            </a:r>
          </a:p>
          <a:p>
            <a:r>
              <a:rPr lang="en-US" dirty="0"/>
              <a:t>All production facilities are at 100%</a:t>
            </a:r>
          </a:p>
          <a:p>
            <a:r>
              <a:rPr lang="en-US" dirty="0"/>
              <a:t>Shipping partners are on standby</a:t>
            </a:r>
          </a:p>
          <a:p>
            <a:r>
              <a:rPr lang="en-US" dirty="0"/>
              <a:t>New sales reps are in place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1168" y="146304"/>
            <a:ext cx="6315075" cy="1477963"/>
          </a:xfrm>
        </p:spPr>
        <p:txBody>
          <a:bodyPr/>
          <a:lstStyle/>
          <a:p>
            <a:r>
              <a:rPr lang="en-US" dirty="0"/>
              <a:t>Brace for Tomorrow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2C65B6-496B-4C25-ADE0-070706AF9108}"/>
              </a:ext>
            </a:extLst>
          </p:cNvPr>
          <p:cNvSpPr txBox="1"/>
          <p:nvPr/>
        </p:nvSpPr>
        <p:spPr>
          <a:xfrm>
            <a:off x="2971800" y="4114800"/>
            <a:ext cx="3243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6D00"/>
                </a:solidFill>
              </a:rPr>
              <a:t>Are You Ready?</a:t>
            </a:r>
          </a:p>
        </p:txBody>
      </p:sp>
    </p:spTree>
    <p:extLst>
      <p:ext uri="{BB962C8B-B14F-4D97-AF65-F5344CB8AC3E}">
        <p14:creationId xmlns:p14="http://schemas.microsoft.com/office/powerpoint/2010/main" val="3384155308"/>
      </p:ext>
    </p:extLst>
  </p:cSld>
  <p:clrMapOvr>
    <a:masterClrMapping/>
  </p:clrMapOvr>
  <p:transition spd="slow" advTm="2000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9.4|9.7|7.2|8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803</TotalTime>
  <Words>294</Words>
  <Application>Microsoft Office PowerPoint</Application>
  <PresentationFormat>Widescreen</PresentationFormat>
  <Paragraphs>94</Paragraphs>
  <Slides>14</Slides>
  <Notes>1</Notes>
  <HiddenSlides>1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Cambria</vt:lpstr>
      <vt:lpstr>Circuit</vt:lpstr>
      <vt:lpstr>New Product Launch</vt:lpstr>
      <vt:lpstr>The Spring lineup is here!</vt:lpstr>
      <vt:lpstr>PowerPoint Presentation</vt:lpstr>
      <vt:lpstr>The New Products!</vt:lpstr>
      <vt:lpstr>What This means to me</vt:lpstr>
      <vt:lpstr>Next steps</vt:lpstr>
      <vt:lpstr>Know Them Now</vt:lpstr>
      <vt:lpstr>Start talking Them Up</vt:lpstr>
      <vt:lpstr>Brace for Tomorrow</vt:lpstr>
      <vt:lpstr>Sales Projections</vt:lpstr>
      <vt:lpstr>PowerPoint Presentation</vt:lpstr>
      <vt:lpstr>Market share</vt:lpstr>
      <vt:lpstr>Who’s who?</vt:lpstr>
      <vt:lpstr>New Visions Now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Barnosky</dc:creator>
  <cp:lastModifiedBy>Jack Fuller</cp:lastModifiedBy>
  <cp:revision>85</cp:revision>
  <dcterms:created xsi:type="dcterms:W3CDTF">2012-08-06T18:45:32Z</dcterms:created>
  <dcterms:modified xsi:type="dcterms:W3CDTF">2019-06-07T13:49:56Z</dcterms:modified>
</cp:coreProperties>
</file>